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1"/>
  </p:notesMasterIdLst>
  <p:sldIdLst>
    <p:sldId id="256" r:id="rId4"/>
    <p:sldId id="257" r:id="rId5"/>
    <p:sldId id="258" r:id="rId6"/>
    <p:sldId id="259" r:id="rId7"/>
    <p:sldId id="260" r:id="rId8"/>
    <p:sldId id="351" r:id="rId9"/>
    <p:sldId id="352" r:id="rId10"/>
    <p:sldId id="347" r:id="rId11"/>
    <p:sldId id="350" r:id="rId12"/>
    <p:sldId id="348" r:id="rId13"/>
    <p:sldId id="349"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Lst>
  <p:sldSz cx="9144000" cy="5143500" type="screen16x9"/>
  <p:notesSz cx="6858000" cy="9144000"/>
  <p:embeddedFontLst>
    <p:embeddedFont>
      <p:font typeface="Amatic SC" panose="00000500000000000000" pitchFamily="2" charset="-79"/>
      <p:regular r:id="rId102"/>
      <p:bold r:id="rId103"/>
    </p:embeddedFont>
    <p:embeddedFont>
      <p:font typeface="Crimson Text" panose="020B0604020202020204" charset="0"/>
      <p:regular r:id="rId104"/>
      <p:bold r:id="rId105"/>
      <p:italic r:id="rId106"/>
      <p:boldItalic r:id="rId107"/>
    </p:embeddedFont>
    <p:embeddedFont>
      <p:font typeface="Lato" panose="020F0502020204030203" pitchFamily="34" charset="0"/>
      <p:regular r:id="rId108"/>
      <p:bold r:id="rId109"/>
      <p:italic r:id="rId110"/>
      <p:boldItalic r:id="rId111"/>
    </p:embeddedFont>
    <p:embeddedFont>
      <p:font typeface="Mako" panose="020B0604020202020204" charset="0"/>
      <p:regular r:id="rId112"/>
    </p:embeddedFont>
    <p:embeddedFont>
      <p:font typeface="Merriweather" panose="00000500000000000000" pitchFamily="2" charset="0"/>
      <p:regular r:id="rId113"/>
    </p:embeddedFont>
    <p:embeddedFont>
      <p:font typeface="Merriweather Light" panose="00000400000000000000" pitchFamily="2" charset="0"/>
      <p:regular r:id="rId114"/>
      <p:bold r:id="rId115"/>
      <p:italic r:id="rId116"/>
      <p:boldItalic r:id="rId117"/>
    </p:embeddedFont>
    <p:embeddedFont>
      <p:font typeface="Montserrat" panose="00000500000000000000" pitchFamily="2" charset="0"/>
      <p:regular r:id="rId118"/>
      <p:bold r:id="rId119"/>
      <p:italic r:id="rId120"/>
      <p:boldItalic r:id="rId121"/>
    </p:embeddedFont>
    <p:embeddedFont>
      <p:font typeface="Open Sans" panose="020B0606030504020204" pitchFamily="34" charset="0"/>
      <p:regular r:id="rId122"/>
      <p:bold r:id="rId123"/>
      <p:italic r:id="rId124"/>
      <p:boldItalic r:id="rId125"/>
    </p:embeddedFont>
    <p:embeddedFont>
      <p:font typeface="Open Sans SemiBold" panose="020B0706030804020204" pitchFamily="34" charset="0"/>
      <p:regular r:id="rId126"/>
      <p:bold r:id="rId127"/>
      <p:italic r:id="rId128"/>
      <p:boldItalic r:id="rId129"/>
    </p:embeddedFont>
    <p:embeddedFont>
      <p:font typeface="Oswald" panose="00000500000000000000" pitchFamily="2" charset="0"/>
      <p:regular r:id="rId130"/>
      <p:bold r:id="rId131"/>
    </p:embeddedFont>
    <p:embeddedFont>
      <p:font typeface="Proxima Nova" panose="020B0604020202020204" charset="0"/>
      <p:regular r:id="rId132"/>
      <p:bold r:id="rId133"/>
      <p:italic r:id="rId134"/>
      <p:boldItalic r:id="rId135"/>
    </p:embeddedFont>
    <p:embeddedFont>
      <p:font typeface="Proxima Nova Semibold" panose="020B0604020202020204" charset="0"/>
      <p:regular r:id="rId136"/>
      <p:bold r:id="rId137"/>
      <p:boldItalic r:id="rId138"/>
    </p:embeddedFont>
    <p:embeddedFont>
      <p:font typeface="PT Sans" panose="020B0503020203020204" pitchFamily="34" charset="0"/>
      <p:regular r:id="rId139"/>
      <p:bold r:id="rId140"/>
      <p:italic r:id="rId141"/>
      <p:boldItalic r:id="rId142"/>
    </p:embeddedFont>
    <p:embeddedFont>
      <p:font typeface="Roboto Medium" panose="02000000000000000000" pitchFamily="2" charset="0"/>
      <p:regular r:id="rId143"/>
      <p:bold r:id="rId144"/>
      <p:italic r:id="rId145"/>
      <p:boldItalic r:id="rId146"/>
    </p:embeddedFont>
    <p:embeddedFont>
      <p:font typeface="Russo One" panose="020B0604020202020204" charset="0"/>
      <p:regular r:id="rId147"/>
    </p:embeddedFont>
    <p:embeddedFont>
      <p:font typeface="Vidaloka" panose="020B0604020202020204" charset="0"/>
      <p:regular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0D"/>
    <a:srgbClr val="03FA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3440A-ADAF-4A33-9BFE-0ECD14349117}">
  <a:tblStyle styleId="{4F83440A-ADAF-4A33-9BFE-0ECD143491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7.fntdata"/><Relationship Id="rId107" Type="http://schemas.openxmlformats.org/officeDocument/2006/relationships/font" Target="fonts/font6.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7.fntdata"/><Relationship Id="rId149" Type="http://schemas.openxmlformats.org/officeDocument/2006/relationships/presProps" Target="pres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2.fntdata"/><Relationship Id="rId118" Type="http://schemas.openxmlformats.org/officeDocument/2006/relationships/font" Target="fonts/font17.fntdata"/><Relationship Id="rId134" Type="http://schemas.openxmlformats.org/officeDocument/2006/relationships/font" Target="fonts/font33.fntdata"/><Relationship Id="rId139" Type="http://schemas.openxmlformats.org/officeDocument/2006/relationships/font" Target="fonts/font38.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font" Target="fonts/font28.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9.fntdata"/><Relationship Id="rId145" Type="http://schemas.openxmlformats.org/officeDocument/2006/relationships/font" Target="fonts/font44.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9.fntdata"/><Relationship Id="rId135" Type="http://schemas.openxmlformats.org/officeDocument/2006/relationships/font" Target="fonts/font34.fntdata"/><Relationship Id="rId151"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141" Type="http://schemas.openxmlformats.org/officeDocument/2006/relationships/font" Target="fonts/font40.fntdata"/><Relationship Id="rId146" Type="http://schemas.openxmlformats.org/officeDocument/2006/relationships/font" Target="fonts/font4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136" Type="http://schemas.openxmlformats.org/officeDocument/2006/relationships/font" Target="fonts/font3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4.fntdata"/><Relationship Id="rId126" Type="http://schemas.openxmlformats.org/officeDocument/2006/relationships/font" Target="fonts/font25.fntdata"/><Relationship Id="rId147" Type="http://schemas.openxmlformats.org/officeDocument/2006/relationships/font" Target="fonts/font4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0.fntdata"/><Relationship Id="rId142" Type="http://schemas.openxmlformats.org/officeDocument/2006/relationships/font" Target="fonts/font4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5.fntdata"/><Relationship Id="rId137" Type="http://schemas.openxmlformats.org/officeDocument/2006/relationships/font" Target="fonts/font3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0.fntdata"/><Relationship Id="rId132" Type="http://schemas.openxmlformats.org/officeDocument/2006/relationships/font" Target="fonts/font3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122" Type="http://schemas.openxmlformats.org/officeDocument/2006/relationships/font" Target="fonts/font21.fntdata"/><Relationship Id="rId143" Type="http://schemas.openxmlformats.org/officeDocument/2006/relationships/font" Target="fonts/font42.fntdata"/><Relationship Id="rId148" Type="http://schemas.openxmlformats.org/officeDocument/2006/relationships/font" Target="fonts/font47.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1.fntdata"/><Relationship Id="rId133" Type="http://schemas.openxmlformats.org/officeDocument/2006/relationships/font" Target="fonts/font3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1.fntdata"/><Relationship Id="rId123" Type="http://schemas.openxmlformats.org/officeDocument/2006/relationships/font" Target="fonts/font22.fntdata"/><Relationship Id="rId144" Type="http://schemas.openxmlformats.org/officeDocument/2006/relationships/font" Target="fonts/font43.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439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45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005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7834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8173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2125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hyperlink" Target="https://docs.google.com/spreadsheets/d/10QS3G4BrATPi_OEm6nh8N9F_vGRrCuOLf4nfRgLgYqg/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hyperlink" Target="https://docs.google.com/spreadsheets/d/10QS3G4BrATPi_OEm6nh8N9F_vGRrCuOLf4nfRgLgYqg/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9.xml"/><Relationship Id="rId1" Type="http://schemas.openxmlformats.org/officeDocument/2006/relationships/slideLayout" Target="../slideLayouts/slideLayout46.xml"/><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0.xml"/><Relationship Id="rId1" Type="http://schemas.openxmlformats.org/officeDocument/2006/relationships/slideLayout" Target="../slideLayouts/slideLayout47.xml"/><Relationship Id="rId5" Type="http://schemas.openxmlformats.org/officeDocument/2006/relationships/image" Target="../media/image34.jpg"/><Relationship Id="rId4" Type="http://schemas.openxmlformats.org/officeDocument/2006/relationships/image" Target="../media/image33.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0.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1.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82.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gif"/><Relationship Id="rId2" Type="http://schemas.openxmlformats.org/officeDocument/2006/relationships/notesSlide" Target="../notesSlides/notesSlide83.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8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7.xml"/><Relationship Id="rId1" Type="http://schemas.openxmlformats.org/officeDocument/2006/relationships/slideLayout" Target="../slideLayouts/slideLayout55.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9"/>
          <p:cNvSpPr txBox="1">
            <a:spLocks noGrp="1"/>
          </p:cNvSpPr>
          <p:nvPr>
            <p:ph type="subTitle" idx="1"/>
          </p:nvPr>
        </p:nvSpPr>
        <p:spPr>
          <a:xfrm>
            <a:off x="1040000" y="4306366"/>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Uri ziv, Michal Shechter, Nadav Sananes</a:t>
            </a:r>
            <a:endParaRPr dirty="0"/>
          </a:p>
        </p:txBody>
      </p:sp>
      <p:pic>
        <p:nvPicPr>
          <p:cNvPr id="3" name="Picture 2" descr="A logo on a white surface&#10;&#10;Description automatically generated">
            <a:extLst>
              <a:ext uri="{FF2B5EF4-FFF2-40B4-BE49-F238E27FC236}">
                <a16:creationId xmlns:a16="http://schemas.microsoft.com/office/drawing/2014/main" id="{D014D934-F6DC-1D5E-D648-A9F51880CCFD}"/>
              </a:ext>
            </a:extLst>
          </p:cNvPr>
          <p:cNvPicPr>
            <a:picLocks noChangeAspect="1"/>
          </p:cNvPicPr>
          <p:nvPr/>
        </p:nvPicPr>
        <p:blipFill>
          <a:blip r:embed="rId3"/>
          <a:stretch>
            <a:fillRect/>
          </a:stretch>
        </p:blipFill>
        <p:spPr>
          <a:xfrm>
            <a:off x="2254695" y="1024352"/>
            <a:ext cx="4634610" cy="3094796"/>
          </a:xfrm>
          <a:prstGeom prst="rect">
            <a:avLst/>
          </a:prstGeom>
        </p:spPr>
      </p:pic>
      <p:sp>
        <p:nvSpPr>
          <p:cNvPr id="5" name="Title 4">
            <a:extLst>
              <a:ext uri="{FF2B5EF4-FFF2-40B4-BE49-F238E27FC236}">
                <a16:creationId xmlns:a16="http://schemas.microsoft.com/office/drawing/2014/main" id="{D97DE296-A289-6458-9096-6F9F772D6B4D}"/>
              </a:ext>
            </a:extLst>
          </p:cNvPr>
          <p:cNvSpPr>
            <a:spLocks noGrp="1"/>
          </p:cNvSpPr>
          <p:nvPr>
            <p:ph type="ctrTitle"/>
          </p:nvPr>
        </p:nvSpPr>
        <p:spPr/>
        <p:txBody>
          <a:bodyPr/>
          <a:lstStyle/>
          <a:p>
            <a:endParaRPr lang="he-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1136413" y="435645"/>
            <a:ext cx="6871173" cy="572700"/>
          </a:xfrm>
          <a:prstGeom prst="rect">
            <a:avLst/>
          </a:prstGeom>
        </p:spPr>
        <p:txBody>
          <a:bodyPr spcFirstLastPara="1" wrap="square" lIns="91425" tIns="91425" rIns="91425" bIns="91425" anchor="t" anchorCtr="0">
            <a:noAutofit/>
          </a:bodyPr>
          <a:lstStyle/>
          <a:p>
            <a:r>
              <a:rPr lang="en-US" dirty="0"/>
              <a:t>S</a:t>
            </a:r>
            <a:r>
              <a:rPr lang="en" dirty="0"/>
              <a:t>tage 3: using label relaxation</a:t>
            </a:r>
            <a:br>
              <a:rPr lang="en-US" dirty="0"/>
            </a:br>
            <a:endParaRPr dirty="0"/>
          </a:p>
        </p:txBody>
      </p:sp>
    </p:spTree>
    <p:extLst>
      <p:ext uri="{BB962C8B-B14F-4D97-AF65-F5344CB8AC3E}">
        <p14:creationId xmlns:p14="http://schemas.microsoft.com/office/powerpoint/2010/main" val="387254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1136413" y="435645"/>
            <a:ext cx="6871173" cy="572700"/>
          </a:xfrm>
          <a:prstGeom prst="rect">
            <a:avLst/>
          </a:prstGeom>
        </p:spPr>
        <p:txBody>
          <a:bodyPr spcFirstLastPara="1" wrap="square" lIns="91425" tIns="91425" rIns="91425" bIns="91425" anchor="t" anchorCtr="0">
            <a:noAutofit/>
          </a:bodyPr>
          <a:lstStyle/>
          <a:p>
            <a:r>
              <a:rPr lang="en-US" dirty="0"/>
              <a:t>S</a:t>
            </a:r>
            <a:r>
              <a:rPr lang="en" dirty="0"/>
              <a:t>tage 4: </a:t>
            </a:r>
            <a:r>
              <a:rPr lang="en-US" dirty="0"/>
              <a:t>finding the best arrangement</a:t>
            </a:r>
            <a:br>
              <a:rPr lang="en-US" dirty="0"/>
            </a:br>
            <a:endParaRPr dirty="0"/>
          </a:p>
        </p:txBody>
      </p:sp>
    </p:spTree>
    <p:extLst>
      <p:ext uri="{BB962C8B-B14F-4D97-AF65-F5344CB8AC3E}">
        <p14:creationId xmlns:p14="http://schemas.microsoft.com/office/powerpoint/2010/main" val="393230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7" name="Rectangle 6">
            <a:extLst>
              <a:ext uri="{FF2B5EF4-FFF2-40B4-BE49-F238E27FC236}">
                <a16:creationId xmlns:a16="http://schemas.microsoft.com/office/drawing/2014/main" id="{D3EA1C2C-F94C-0B4E-6370-2098EAB6B75B}"/>
              </a:ext>
            </a:extLst>
          </p:cNvPr>
          <p:cNvSpPr/>
          <p:nvPr/>
        </p:nvSpPr>
        <p:spPr>
          <a:xfrm>
            <a:off x="8645912" y="4728118"/>
            <a:ext cx="312234" cy="3196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488" name="Google Shape;488;p60"/>
          <p:cNvSpPr txBox="1">
            <a:spLocks noGrp="1"/>
          </p:cNvSpPr>
          <p:nvPr>
            <p:ph type="title"/>
          </p:nvPr>
        </p:nvSpPr>
        <p:spPr>
          <a:xfrm>
            <a:off x="1713793" y="837622"/>
            <a:ext cx="567881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How many people were at your Passover evening? </a:t>
            </a:r>
            <a:endParaRPr sz="2000" dirty="0"/>
          </a:p>
        </p:txBody>
      </p:sp>
      <p:sp>
        <p:nvSpPr>
          <p:cNvPr id="3" name="Text Placeholder 2">
            <a:extLst>
              <a:ext uri="{FF2B5EF4-FFF2-40B4-BE49-F238E27FC236}">
                <a16:creationId xmlns:a16="http://schemas.microsoft.com/office/drawing/2014/main" id="{63E5F7BB-529A-B2A4-F30D-D0A587CEB223}"/>
              </a:ext>
            </a:extLst>
          </p:cNvPr>
          <p:cNvSpPr>
            <a:spLocks noGrp="1"/>
          </p:cNvSpPr>
          <p:nvPr>
            <p:ph type="body" idx="1"/>
          </p:nvPr>
        </p:nvSpPr>
        <p:spPr>
          <a:xfrm>
            <a:off x="287717" y="3129509"/>
            <a:ext cx="8568566" cy="2459239"/>
          </a:xfrm>
        </p:spPr>
        <p:txBody>
          <a:bodyPr/>
          <a:lstStyle/>
          <a:p>
            <a:pPr marL="114300" indent="0" algn="ctr">
              <a:buNone/>
            </a:pPr>
            <a:r>
              <a:rPr lang="en-US" sz="1800" dirty="0"/>
              <a:t>we wanted to solve this problem in one easy click (or maybe just a little bit more)</a:t>
            </a:r>
          </a:p>
          <a:p>
            <a:pPr marL="114300" indent="0" algn="ctr">
              <a:buNone/>
            </a:pPr>
            <a:r>
              <a:rPr lang="en-US" sz="1800" dirty="0"/>
              <a:t>All you have to do is to take a picture of your table and tell us who is the annoying aunt you want to sit away from you, and who is inseparable. </a:t>
            </a:r>
          </a:p>
          <a:p>
            <a:pPr marL="114300" indent="0" algn="ctr">
              <a:buNone/>
            </a:pPr>
            <a:endParaRPr lang="en-US" sz="1800" dirty="0"/>
          </a:p>
        </p:txBody>
      </p:sp>
      <p:sp>
        <p:nvSpPr>
          <p:cNvPr id="4" name="Google Shape;488;p60">
            <a:extLst>
              <a:ext uri="{FF2B5EF4-FFF2-40B4-BE49-F238E27FC236}">
                <a16:creationId xmlns:a16="http://schemas.microsoft.com/office/drawing/2014/main" id="{55DFEF6F-0D11-A8BB-7997-1C3ABA9E8909}"/>
              </a:ext>
            </a:extLst>
          </p:cNvPr>
          <p:cNvSpPr txBox="1">
            <a:spLocks/>
          </p:cNvSpPr>
          <p:nvPr/>
        </p:nvSpPr>
        <p:spPr>
          <a:xfrm>
            <a:off x="1014048" y="1507780"/>
            <a:ext cx="71158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4800" dirty="0"/>
              <a:t>And how long it took you to decide who sits where?</a:t>
            </a:r>
          </a:p>
        </p:txBody>
      </p:sp>
      <p:pic>
        <p:nvPicPr>
          <p:cNvPr id="6" name="Picture 5" descr="A black and white logo&#10;&#10;Description automatically generated">
            <a:extLst>
              <a:ext uri="{FF2B5EF4-FFF2-40B4-BE49-F238E27FC236}">
                <a16:creationId xmlns:a16="http://schemas.microsoft.com/office/drawing/2014/main" id="{0F3B421F-8221-1482-8C39-4608C4617B98}"/>
              </a:ext>
            </a:extLst>
          </p:cNvPr>
          <p:cNvPicPr>
            <a:picLocks noChangeAspect="1"/>
          </p:cNvPicPr>
          <p:nvPr/>
        </p:nvPicPr>
        <p:blipFill>
          <a:blip r:embed="rId3"/>
          <a:stretch>
            <a:fillRect/>
          </a:stretch>
        </p:blipFill>
        <p:spPr>
          <a:xfrm>
            <a:off x="8407777" y="4003750"/>
            <a:ext cx="788503" cy="17535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{4F83440A-ADAF-4A33-9BFE-0ECD14349117}</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ow does it work?</a:t>
            </a:r>
            <a:endParaRPr dirty="0"/>
          </a:p>
        </p:txBody>
      </p:sp>
      <p:sp>
        <p:nvSpPr>
          <p:cNvPr id="495" name="Google Shape;495;p61"/>
          <p:cNvSpPr txBox="1">
            <a:spLocks noGrp="1"/>
          </p:cNvSpPr>
          <p:nvPr>
            <p:ph type="subTitle" idx="3"/>
          </p:nvPr>
        </p:nvSpPr>
        <p:spPr>
          <a:xfrm>
            <a:off x="1593317" y="2058443"/>
            <a:ext cx="2609866"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Detecting the table’s seat layout</a:t>
            </a:r>
            <a:endParaRPr dirty="0"/>
          </a:p>
        </p:txBody>
      </p:sp>
      <p:sp>
        <p:nvSpPr>
          <p:cNvPr id="496" name="Google Shape;496;p61"/>
          <p:cNvSpPr txBox="1">
            <a:spLocks noGrp="1"/>
          </p:cNvSpPr>
          <p:nvPr>
            <p:ph type="subTitle" idx="1"/>
          </p:nvPr>
        </p:nvSpPr>
        <p:spPr>
          <a:xfrm>
            <a:off x="4786500" y="2058443"/>
            <a:ext cx="2915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 dirty="0"/>
              <a:t>dding guest names </a:t>
            </a:r>
          </a:p>
          <a:p>
            <a:pPr marL="0" lvl="0" indent="0" algn="ctr" rtl="0">
              <a:spcBef>
                <a:spcPts val="0"/>
              </a:spcBef>
              <a:spcAft>
                <a:spcPts val="0"/>
              </a:spcAft>
              <a:buNone/>
            </a:pPr>
            <a:r>
              <a:rPr lang="en-US" dirty="0"/>
              <a:t>A</a:t>
            </a:r>
            <a:r>
              <a:rPr lang="en" dirty="0"/>
              <a:t>nd constrains</a:t>
            </a:r>
            <a:endParaRPr dirty="0"/>
          </a:p>
        </p:txBody>
      </p:sp>
      <p:sp>
        <p:nvSpPr>
          <p:cNvPr id="499" name="Google Shape;499;p61"/>
          <p:cNvSpPr txBox="1">
            <a:spLocks noGrp="1"/>
          </p:cNvSpPr>
          <p:nvPr>
            <p:ph type="subTitle" idx="5"/>
          </p:nvPr>
        </p:nvSpPr>
        <p:spPr>
          <a:xfrm>
            <a:off x="4414792" y="3813161"/>
            <a:ext cx="3658515"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a:t>
            </a:r>
            <a:r>
              <a:rPr lang="en" dirty="0"/>
              <a:t>eturning the best</a:t>
            </a:r>
          </a:p>
          <a:p>
            <a:pPr marL="0" lvl="0" indent="0" algn="ctr" rtl="0">
              <a:spcBef>
                <a:spcPts val="0"/>
              </a:spcBef>
              <a:spcAft>
                <a:spcPts val="0"/>
              </a:spcAft>
              <a:buNone/>
            </a:pPr>
            <a:r>
              <a:rPr lang="en" dirty="0"/>
              <a:t>sitting arrangement</a:t>
            </a:r>
            <a:endParaRPr dirty="0"/>
          </a:p>
        </p:txBody>
      </p:sp>
      <p:sp>
        <p:nvSpPr>
          <p:cNvPr id="501" name="Google Shape;501;p61"/>
          <p:cNvSpPr txBox="1">
            <a:spLocks noGrp="1"/>
          </p:cNvSpPr>
          <p:nvPr>
            <p:ph type="subTitle" idx="7"/>
          </p:nvPr>
        </p:nvSpPr>
        <p:spPr>
          <a:xfrm>
            <a:off x="1655200" y="3813161"/>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Using label relaxation </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1136413" y="435645"/>
            <a:ext cx="6871173" cy="572700"/>
          </a:xfrm>
          <a:prstGeom prst="rect">
            <a:avLst/>
          </a:prstGeom>
        </p:spPr>
        <p:txBody>
          <a:bodyPr spcFirstLastPara="1" wrap="square" lIns="91425" tIns="91425" rIns="91425" bIns="91425" anchor="t" anchorCtr="0">
            <a:noAutofit/>
          </a:bodyPr>
          <a:lstStyle/>
          <a:p>
            <a:r>
              <a:rPr lang="en-US" dirty="0"/>
              <a:t>S</a:t>
            </a:r>
            <a:r>
              <a:rPr lang="en" dirty="0"/>
              <a:t>tage 1: </a:t>
            </a:r>
            <a:r>
              <a:rPr lang="en-US" dirty="0"/>
              <a:t>Detecting the table’s seat layout</a:t>
            </a:r>
            <a:br>
              <a:rPr lang="en-US" dirty="0"/>
            </a:br>
            <a:endParaRPr dirty="0"/>
          </a:p>
        </p:txBody>
      </p:sp>
      <p:sp>
        <p:nvSpPr>
          <p:cNvPr id="38" name="Google Shape;535;p63">
            <a:extLst>
              <a:ext uri="{FF2B5EF4-FFF2-40B4-BE49-F238E27FC236}">
                <a16:creationId xmlns:a16="http://schemas.microsoft.com/office/drawing/2014/main" id="{E4EFA3E5-2BD8-49BF-5B7F-7025E3FB6B6A}"/>
              </a:ext>
            </a:extLst>
          </p:cNvPr>
          <p:cNvSpPr txBox="1">
            <a:spLocks noGrp="1"/>
          </p:cNvSpPr>
          <p:nvPr>
            <p:ph type="subTitle" idx="1"/>
          </p:nvPr>
        </p:nvSpPr>
        <p:spPr>
          <a:xfrm>
            <a:off x="763536" y="1344417"/>
            <a:ext cx="7616925"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Using an image of the dining table, we want to find:</a:t>
            </a:r>
          </a:p>
          <a:p>
            <a:pPr marL="285750" lvl="0" indent="-285750" algn="l" rtl="0">
              <a:spcBef>
                <a:spcPts val="0"/>
              </a:spcBef>
              <a:spcAft>
                <a:spcPts val="1200"/>
              </a:spcAft>
              <a:buFontTx/>
              <a:buChar char="-"/>
            </a:pPr>
            <a:r>
              <a:rPr lang="en-US" dirty="0"/>
              <a:t>How many seats there are</a:t>
            </a:r>
          </a:p>
          <a:p>
            <a:pPr marL="285750" lvl="0" indent="-285750" algn="l" rtl="0">
              <a:spcBef>
                <a:spcPts val="0"/>
              </a:spcBef>
              <a:spcAft>
                <a:spcPts val="1200"/>
              </a:spcAft>
              <a:buFontTx/>
              <a:buChar char="-"/>
            </a:pPr>
            <a:r>
              <a:rPr lang="en-US" dirty="0"/>
              <a:t>Which seats are next to each other</a:t>
            </a:r>
          </a:p>
          <a:p>
            <a:pPr marL="285750" lvl="0" indent="-285750" algn="l" rtl="0">
              <a:spcBef>
                <a:spcPts val="0"/>
              </a:spcBef>
              <a:spcAft>
                <a:spcPts val="1200"/>
              </a:spcAft>
              <a:buFontTx/>
              <a:buChar char="-"/>
            </a:pPr>
            <a:r>
              <a:rPr lang="en-US" dirty="0"/>
              <a:t>Which seats are across one another</a:t>
            </a:r>
          </a:p>
        </p:txBody>
      </p:sp>
      <p:sp>
        <p:nvSpPr>
          <p:cNvPr id="39" name="Google Shape;535;p63">
            <a:extLst>
              <a:ext uri="{FF2B5EF4-FFF2-40B4-BE49-F238E27FC236}">
                <a16:creationId xmlns:a16="http://schemas.microsoft.com/office/drawing/2014/main" id="{8A83007F-D638-B739-0C7A-BEA628C44BB9}"/>
              </a:ext>
            </a:extLst>
          </p:cNvPr>
          <p:cNvSpPr txBox="1">
            <a:spLocks/>
          </p:cNvSpPr>
          <p:nvPr/>
        </p:nvSpPr>
        <p:spPr>
          <a:xfrm>
            <a:off x="763536" y="3110029"/>
            <a:ext cx="3637476"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2000" b="1" dirty="0"/>
              <a:t>How? By detecting the plates on the table!</a:t>
            </a:r>
          </a:p>
        </p:txBody>
      </p:sp>
      <p:pic>
        <p:nvPicPr>
          <p:cNvPr id="41" name="Picture 40" descr="A table with white plates on it&#10;&#10;Description automatically generated">
            <a:extLst>
              <a:ext uri="{FF2B5EF4-FFF2-40B4-BE49-F238E27FC236}">
                <a16:creationId xmlns:a16="http://schemas.microsoft.com/office/drawing/2014/main" id="{204D4B24-9F20-FF74-69DE-DF7B8D4740AC}"/>
              </a:ext>
            </a:extLst>
          </p:cNvPr>
          <p:cNvPicPr>
            <a:picLocks noChangeAspect="1"/>
          </p:cNvPicPr>
          <p:nvPr/>
        </p:nvPicPr>
        <p:blipFill>
          <a:blip r:embed="rId3"/>
          <a:stretch>
            <a:fillRect/>
          </a:stretch>
        </p:blipFill>
        <p:spPr>
          <a:xfrm>
            <a:off x="5902715" y="1144393"/>
            <a:ext cx="2631686" cy="3508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{4F83440A-ADAF-4A33-9BFE-0ECD14349117}</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{4F83440A-ADAF-4A33-9BFE-0ECD14349117}</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414476" y="243472"/>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Plates detection</a:t>
            </a:r>
          </a:p>
        </p:txBody>
      </p:sp>
      <p:sp>
        <p:nvSpPr>
          <p:cNvPr id="535" name="Google Shape;535;p63"/>
          <p:cNvSpPr txBox="1">
            <a:spLocks noGrp="1"/>
          </p:cNvSpPr>
          <p:nvPr>
            <p:ph type="subTitle" idx="1"/>
          </p:nvPr>
        </p:nvSpPr>
        <p:spPr>
          <a:xfrm>
            <a:off x="390661" y="957841"/>
            <a:ext cx="1562658"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Setting a threshold</a:t>
            </a:r>
            <a:endParaRPr dirty="0"/>
          </a:p>
        </p:txBody>
      </p:sp>
      <p:pic>
        <p:nvPicPr>
          <p:cNvPr id="1026" name="Picture 2" descr="‪Arrow Png Images – Browse 654,803 Stock Photos, Vectors, and Video | Adobe  Stock‬‏">
            <a:extLst>
              <a:ext uri="{FF2B5EF4-FFF2-40B4-BE49-F238E27FC236}">
                <a16:creationId xmlns:a16="http://schemas.microsoft.com/office/drawing/2014/main" id="{27EF8EFC-992D-03B9-7AB7-FF4DA5F36A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88503" y="1201241"/>
            <a:ext cx="766994" cy="5104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35;p63">
            <a:extLst>
              <a:ext uri="{FF2B5EF4-FFF2-40B4-BE49-F238E27FC236}">
                <a16:creationId xmlns:a16="http://schemas.microsoft.com/office/drawing/2014/main" id="{4BB5347D-92B5-69E0-6922-C62BFD18B1A7}"/>
              </a:ext>
            </a:extLst>
          </p:cNvPr>
          <p:cNvSpPr txBox="1">
            <a:spLocks/>
          </p:cNvSpPr>
          <p:nvPr/>
        </p:nvSpPr>
        <p:spPr>
          <a:xfrm>
            <a:off x="2416861" y="957841"/>
            <a:ext cx="1872336"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Canny edge </a:t>
            </a:r>
          </a:p>
          <a:p>
            <a:pPr marL="0" indent="0">
              <a:spcAft>
                <a:spcPts val="1200"/>
              </a:spcAft>
            </a:pPr>
            <a:r>
              <a:rPr lang="en-US" dirty="0"/>
              <a:t>detector</a:t>
            </a:r>
          </a:p>
        </p:txBody>
      </p:sp>
      <p:sp>
        <p:nvSpPr>
          <p:cNvPr id="3" name="Google Shape;535;p63">
            <a:extLst>
              <a:ext uri="{FF2B5EF4-FFF2-40B4-BE49-F238E27FC236}">
                <a16:creationId xmlns:a16="http://schemas.microsoft.com/office/drawing/2014/main" id="{A3F8907A-330A-F093-45E0-6AEF39F4404B}"/>
              </a:ext>
            </a:extLst>
          </p:cNvPr>
          <p:cNvSpPr txBox="1">
            <a:spLocks/>
          </p:cNvSpPr>
          <p:nvPr/>
        </p:nvSpPr>
        <p:spPr>
          <a:xfrm>
            <a:off x="7056251" y="957841"/>
            <a:ext cx="2172891"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Finding the plates</a:t>
            </a:r>
          </a:p>
        </p:txBody>
      </p:sp>
      <p:sp>
        <p:nvSpPr>
          <p:cNvPr id="4" name="Google Shape;535;p63">
            <a:extLst>
              <a:ext uri="{FF2B5EF4-FFF2-40B4-BE49-F238E27FC236}">
                <a16:creationId xmlns:a16="http://schemas.microsoft.com/office/drawing/2014/main" id="{5EFBF458-2C54-F4EC-1B64-E2473CF1CD4A}"/>
              </a:ext>
            </a:extLst>
          </p:cNvPr>
          <p:cNvSpPr txBox="1">
            <a:spLocks/>
          </p:cNvSpPr>
          <p:nvPr/>
        </p:nvSpPr>
        <p:spPr>
          <a:xfrm>
            <a:off x="4752739" y="957841"/>
            <a:ext cx="1872337"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Finding contours</a:t>
            </a:r>
          </a:p>
        </p:txBody>
      </p:sp>
      <p:pic>
        <p:nvPicPr>
          <p:cNvPr id="5" name="Picture 2" descr="‪Arrow Png Images – Browse 654,803 Stock Photos, Vectors, and Video | Adobe  Stock‬‏">
            <a:extLst>
              <a:ext uri="{FF2B5EF4-FFF2-40B4-BE49-F238E27FC236}">
                <a16:creationId xmlns:a16="http://schemas.microsoft.com/office/drawing/2014/main" id="{B845A506-2E60-98AC-310F-F203CE3021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2972" y="1201241"/>
            <a:ext cx="766994" cy="510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row Png Images – Browse 654,803 Stock Photos, Vectors, and Video | Adobe  Stock‬‏">
            <a:extLst>
              <a:ext uri="{FF2B5EF4-FFF2-40B4-BE49-F238E27FC236}">
                <a16:creationId xmlns:a16="http://schemas.microsoft.com/office/drawing/2014/main" id="{B5A98118-5E99-ECAF-7C30-CB8EED3A25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72754" y="1201241"/>
            <a:ext cx="766994" cy="510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table with a blue surface with white circles">
            <a:extLst>
              <a:ext uri="{FF2B5EF4-FFF2-40B4-BE49-F238E27FC236}">
                <a16:creationId xmlns:a16="http://schemas.microsoft.com/office/drawing/2014/main" id="{9CB2E219-B419-6532-DA09-299E0D7A32DC}"/>
              </a:ext>
            </a:extLst>
          </p:cNvPr>
          <p:cNvPicPr>
            <a:picLocks noChangeAspect="1"/>
          </p:cNvPicPr>
          <p:nvPr/>
        </p:nvPicPr>
        <p:blipFill rotWithShape="1">
          <a:blip r:embed="rId5"/>
          <a:srcRect r="75887"/>
          <a:stretch/>
        </p:blipFill>
        <p:spPr>
          <a:xfrm>
            <a:off x="84263" y="2103309"/>
            <a:ext cx="2012165" cy="2657102"/>
          </a:xfrm>
          <a:prstGeom prst="rect">
            <a:avLst/>
          </a:prstGeom>
        </p:spPr>
      </p:pic>
      <p:pic>
        <p:nvPicPr>
          <p:cNvPr id="10" name="Picture 9" descr="A table with a blue surface with white circles&#10;&#10;Description automatically generated">
            <a:extLst>
              <a:ext uri="{FF2B5EF4-FFF2-40B4-BE49-F238E27FC236}">
                <a16:creationId xmlns:a16="http://schemas.microsoft.com/office/drawing/2014/main" id="{F6D050C3-0F59-6D8A-FA73-D2373CA03021}"/>
              </a:ext>
            </a:extLst>
          </p:cNvPr>
          <p:cNvPicPr>
            <a:picLocks noChangeAspect="1"/>
          </p:cNvPicPr>
          <p:nvPr/>
        </p:nvPicPr>
        <p:blipFill rotWithShape="1">
          <a:blip r:embed="rId6"/>
          <a:srcRect l="24484" r="50000"/>
          <a:stretch/>
        </p:blipFill>
        <p:spPr>
          <a:xfrm>
            <a:off x="2332570" y="2103309"/>
            <a:ext cx="2129265" cy="2657102"/>
          </a:xfrm>
          <a:prstGeom prst="rect">
            <a:avLst/>
          </a:prstGeom>
        </p:spPr>
      </p:pic>
      <p:pic>
        <p:nvPicPr>
          <p:cNvPr id="7" name="Picture 6" descr="A table with a blue surface with white circles&#10;&#10;Description automatically generated">
            <a:extLst>
              <a:ext uri="{FF2B5EF4-FFF2-40B4-BE49-F238E27FC236}">
                <a16:creationId xmlns:a16="http://schemas.microsoft.com/office/drawing/2014/main" id="{95E228B4-7F48-569A-5E02-2343D29C7E5C}"/>
              </a:ext>
            </a:extLst>
          </p:cNvPr>
          <p:cNvPicPr>
            <a:picLocks noChangeAspect="1"/>
          </p:cNvPicPr>
          <p:nvPr/>
        </p:nvPicPr>
        <p:blipFill rotWithShape="1">
          <a:blip r:embed="rId6"/>
          <a:srcRect l="50000" t="1596" r="24484" b="-1596"/>
          <a:stretch/>
        </p:blipFill>
        <p:spPr>
          <a:xfrm>
            <a:off x="4682167" y="2103309"/>
            <a:ext cx="2129265" cy="2657102"/>
          </a:xfrm>
          <a:prstGeom prst="rect">
            <a:avLst/>
          </a:prstGeom>
        </p:spPr>
      </p:pic>
      <p:pic>
        <p:nvPicPr>
          <p:cNvPr id="9" name="Picture 8" descr="A table with a blue surface with white circles&#10;&#10;Description automatically generated">
            <a:extLst>
              <a:ext uri="{FF2B5EF4-FFF2-40B4-BE49-F238E27FC236}">
                <a16:creationId xmlns:a16="http://schemas.microsoft.com/office/drawing/2014/main" id="{2A9B025A-B5E0-282D-4897-580FA772C27F}"/>
              </a:ext>
            </a:extLst>
          </p:cNvPr>
          <p:cNvPicPr>
            <a:picLocks noChangeAspect="1"/>
          </p:cNvPicPr>
          <p:nvPr/>
        </p:nvPicPr>
        <p:blipFill rotWithShape="1">
          <a:blip r:embed="rId6"/>
          <a:srcRect l="75420" r="-936"/>
          <a:stretch/>
        </p:blipFill>
        <p:spPr>
          <a:xfrm>
            <a:off x="6930472" y="2103309"/>
            <a:ext cx="2129265" cy="2657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5">
                                            <p:txEl>
                                              <p:pRg st="0" end="0"/>
                                            </p:txEl>
                                          </p:spTgt>
                                        </p:tgtEl>
                                        <p:attrNameLst>
                                          <p:attrName>style.visibility</p:attrName>
                                        </p:attrNameLst>
                                      </p:cBhvr>
                                      <p:to>
                                        <p:strVal val="visible"/>
                                      </p:to>
                                    </p:set>
                                    <p:animEffect transition="in" filter="wipe(left)">
                                      <p:cBhvr>
                                        <p:cTn id="7" dur="500"/>
                                        <p:tgtEl>
                                          <p:spTgt spid="53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wipe(left)">
                                      <p:cBhvr>
                                        <p:cTn id="26" dur="500"/>
                                        <p:tgtEl>
                                          <p:spTgt spid="10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par>
                                <p:cTn id="30" presetID="2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par>
                                <p:cTn id="41" presetID="22" presetClass="entr" presetSubtype="8"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build="p"/>
      <p:bldP spid="2"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{4F83440A-ADAF-4A33-9BFE-0ECD14349117}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387726"/>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Detector Results</a:t>
            </a:r>
          </a:p>
        </p:txBody>
      </p:sp>
      <p:pic>
        <p:nvPicPr>
          <p:cNvPr id="13" name="Picture 12" descr="A table with white plates and green rectangles&#10;&#10;Description automatically generated">
            <a:extLst>
              <a:ext uri="{FF2B5EF4-FFF2-40B4-BE49-F238E27FC236}">
                <a16:creationId xmlns:a16="http://schemas.microsoft.com/office/drawing/2014/main" id="{5F7663D8-8B78-DDC3-A0F0-F5C883D22D01}"/>
              </a:ext>
            </a:extLst>
          </p:cNvPr>
          <p:cNvPicPr>
            <a:picLocks noChangeAspect="1"/>
          </p:cNvPicPr>
          <p:nvPr/>
        </p:nvPicPr>
        <p:blipFill>
          <a:blip r:embed="rId3"/>
          <a:stretch>
            <a:fillRect/>
          </a:stretch>
        </p:blipFill>
        <p:spPr>
          <a:xfrm>
            <a:off x="327102" y="1068738"/>
            <a:ext cx="2792143" cy="3616185"/>
          </a:xfrm>
          <a:prstGeom prst="rect">
            <a:avLst/>
          </a:prstGeom>
        </p:spPr>
      </p:pic>
      <p:pic>
        <p:nvPicPr>
          <p:cNvPr id="17" name="Picture 16" descr="A table with white plates on it&#10;&#10;Description automatically generated">
            <a:extLst>
              <a:ext uri="{FF2B5EF4-FFF2-40B4-BE49-F238E27FC236}">
                <a16:creationId xmlns:a16="http://schemas.microsoft.com/office/drawing/2014/main" id="{29935939-163F-080D-28C6-554B5AA79A04}"/>
              </a:ext>
            </a:extLst>
          </p:cNvPr>
          <p:cNvPicPr>
            <a:picLocks noChangeAspect="1"/>
          </p:cNvPicPr>
          <p:nvPr/>
        </p:nvPicPr>
        <p:blipFill>
          <a:blip r:embed="rId4"/>
          <a:stretch>
            <a:fillRect/>
          </a:stretch>
        </p:blipFill>
        <p:spPr>
          <a:xfrm>
            <a:off x="6013774" y="1068736"/>
            <a:ext cx="2792144" cy="3616187"/>
          </a:xfrm>
          <a:prstGeom prst="rect">
            <a:avLst/>
          </a:prstGeom>
        </p:spPr>
      </p:pic>
      <p:pic>
        <p:nvPicPr>
          <p:cNvPr id="19" name="Picture 18" descr="A table with white plates on it&#10;&#10;Description automatically generated">
            <a:extLst>
              <a:ext uri="{FF2B5EF4-FFF2-40B4-BE49-F238E27FC236}">
                <a16:creationId xmlns:a16="http://schemas.microsoft.com/office/drawing/2014/main" id="{09B2E4A8-71B7-118E-289B-8778190F4116}"/>
              </a:ext>
            </a:extLst>
          </p:cNvPr>
          <p:cNvPicPr>
            <a:picLocks noChangeAspect="1"/>
          </p:cNvPicPr>
          <p:nvPr/>
        </p:nvPicPr>
        <p:blipFill>
          <a:blip r:embed="rId5"/>
          <a:stretch>
            <a:fillRect/>
          </a:stretch>
        </p:blipFill>
        <p:spPr>
          <a:xfrm>
            <a:off x="3170437" y="1068736"/>
            <a:ext cx="2792144" cy="3616187"/>
          </a:xfrm>
          <a:prstGeom prst="rect">
            <a:avLst/>
          </a:prstGeom>
        </p:spPr>
      </p:pic>
    </p:spTree>
    <p:extLst>
      <p:ext uri="{BB962C8B-B14F-4D97-AF65-F5344CB8AC3E}">
        <p14:creationId xmlns:p14="http://schemas.microsoft.com/office/powerpoint/2010/main" val="2218170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{4F83440A-ADAF-4A33-9BFE-0ECD14349117}</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138835" y="216741"/>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Relations between seats</a:t>
            </a:r>
          </a:p>
        </p:txBody>
      </p:sp>
      <p:pic>
        <p:nvPicPr>
          <p:cNvPr id="3" name="Picture 2" descr="A table with plates on it&#10;&#10;Description automatically generated">
            <a:extLst>
              <a:ext uri="{FF2B5EF4-FFF2-40B4-BE49-F238E27FC236}">
                <a16:creationId xmlns:a16="http://schemas.microsoft.com/office/drawing/2014/main" id="{6994F79B-BCFA-6DD4-EDF6-214FF9120D8F}"/>
              </a:ext>
            </a:extLst>
          </p:cNvPr>
          <p:cNvPicPr>
            <a:picLocks noChangeAspect="1"/>
          </p:cNvPicPr>
          <p:nvPr/>
        </p:nvPicPr>
        <p:blipFill rotWithShape="1">
          <a:blip r:embed="rId3"/>
          <a:srcRect l="50960"/>
          <a:stretch/>
        </p:blipFill>
        <p:spPr>
          <a:xfrm>
            <a:off x="669073" y="923186"/>
            <a:ext cx="3060941" cy="3916122"/>
          </a:xfrm>
          <a:prstGeom prst="rect">
            <a:avLst/>
          </a:prstGeom>
        </p:spPr>
      </p:pic>
      <p:pic>
        <p:nvPicPr>
          <p:cNvPr id="5" name="Picture 4" descr="A table with white plates on it&#10;&#10;Description automatically generated">
            <a:extLst>
              <a:ext uri="{FF2B5EF4-FFF2-40B4-BE49-F238E27FC236}">
                <a16:creationId xmlns:a16="http://schemas.microsoft.com/office/drawing/2014/main" id="{1ABFE226-6562-E086-FE53-6D4C213EA339}"/>
              </a:ext>
            </a:extLst>
          </p:cNvPr>
          <p:cNvPicPr>
            <a:picLocks noChangeAspect="1"/>
          </p:cNvPicPr>
          <p:nvPr/>
        </p:nvPicPr>
        <p:blipFill rotWithShape="1">
          <a:blip r:embed="rId4"/>
          <a:srcRect l="51865"/>
          <a:stretch/>
        </p:blipFill>
        <p:spPr>
          <a:xfrm>
            <a:off x="5056567" y="886409"/>
            <a:ext cx="3060941" cy="3989676"/>
          </a:xfrm>
          <a:prstGeom prst="rect">
            <a:avLst/>
          </a:prstGeom>
        </p:spPr>
      </p:pic>
      <p:sp>
        <p:nvSpPr>
          <p:cNvPr id="6" name="TextBox 5">
            <a:extLst>
              <a:ext uri="{FF2B5EF4-FFF2-40B4-BE49-F238E27FC236}">
                <a16:creationId xmlns:a16="http://schemas.microsoft.com/office/drawing/2014/main" id="{7A19DD6D-12DA-4B68-1E87-F1C947E03C5C}"/>
              </a:ext>
            </a:extLst>
          </p:cNvPr>
          <p:cNvSpPr txBox="1"/>
          <p:nvPr/>
        </p:nvSpPr>
        <p:spPr>
          <a:xfrm>
            <a:off x="4244898" y="1434790"/>
            <a:ext cx="865943" cy="738664"/>
          </a:xfrm>
          <a:prstGeom prst="rect">
            <a:avLst/>
          </a:prstGeom>
          <a:noFill/>
        </p:spPr>
        <p:txBody>
          <a:bodyPr wrap="none" rtlCol="1">
            <a:spAutoFit/>
          </a:bodyPr>
          <a:lstStyle/>
          <a:p>
            <a:r>
              <a:rPr lang="en-US" dirty="0"/>
              <a:t>= near</a:t>
            </a:r>
          </a:p>
          <a:p>
            <a:endParaRPr lang="en-US" dirty="0"/>
          </a:p>
          <a:p>
            <a:r>
              <a:rPr lang="en-US" dirty="0"/>
              <a:t>= across</a:t>
            </a:r>
            <a:endParaRPr lang="he-IL" dirty="0"/>
          </a:p>
        </p:txBody>
      </p:sp>
      <p:sp>
        <p:nvSpPr>
          <p:cNvPr id="7" name="Rectangle 6">
            <a:extLst>
              <a:ext uri="{FF2B5EF4-FFF2-40B4-BE49-F238E27FC236}">
                <a16:creationId xmlns:a16="http://schemas.microsoft.com/office/drawing/2014/main" id="{CE40EFCF-CDB9-7C57-88D4-10E2603126B3}"/>
              </a:ext>
            </a:extLst>
          </p:cNvPr>
          <p:cNvSpPr/>
          <p:nvPr/>
        </p:nvSpPr>
        <p:spPr>
          <a:xfrm>
            <a:off x="3992136" y="1434790"/>
            <a:ext cx="252761" cy="267630"/>
          </a:xfrm>
          <a:prstGeom prst="rect">
            <a:avLst/>
          </a:prstGeom>
          <a:solidFill>
            <a:srgbClr val="03FA0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549C4D5C-2F41-905B-7BD2-1A5E2D73EBB8}"/>
              </a:ext>
            </a:extLst>
          </p:cNvPr>
          <p:cNvSpPr/>
          <p:nvPr/>
        </p:nvSpPr>
        <p:spPr>
          <a:xfrm>
            <a:off x="3992135" y="1905824"/>
            <a:ext cx="252761" cy="267630"/>
          </a:xfrm>
          <a:prstGeom prst="rect">
            <a:avLst/>
          </a:prstGeom>
          <a:solidFill>
            <a:srgbClr val="ECE30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6486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1136413" y="435645"/>
            <a:ext cx="6871173" cy="572700"/>
          </a:xfrm>
          <a:prstGeom prst="rect">
            <a:avLst/>
          </a:prstGeom>
        </p:spPr>
        <p:txBody>
          <a:bodyPr spcFirstLastPara="1" wrap="square" lIns="91425" tIns="91425" rIns="91425" bIns="91425" anchor="t" anchorCtr="0">
            <a:noAutofit/>
          </a:bodyPr>
          <a:lstStyle/>
          <a:p>
            <a:r>
              <a:rPr lang="en-US" dirty="0"/>
              <a:t>S</a:t>
            </a:r>
            <a:r>
              <a:rPr lang="en" dirty="0"/>
              <a:t>tage 2: </a:t>
            </a:r>
            <a:r>
              <a:rPr lang="en-US" dirty="0"/>
              <a:t>Adding guest names</a:t>
            </a:r>
            <a:br>
              <a:rPr lang="en-US" dirty="0"/>
            </a:br>
            <a:endParaRPr dirty="0"/>
          </a:p>
        </p:txBody>
      </p:sp>
    </p:spTree>
    <p:extLst>
      <p:ext uri="{BB962C8B-B14F-4D97-AF65-F5344CB8AC3E}">
        <p14:creationId xmlns:p14="http://schemas.microsoft.com/office/powerpoint/2010/main" val="9401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he-IL"/>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he-IL"/>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he-IL"/>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he-IL"/>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he-IL"/>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he-IL"/>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he-IL"/>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he-IL"/>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he-IL"/>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he-IL"/>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he-IL"/>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he-IL"/>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he-IL"/>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he-IL"/>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{4F83440A-ADAF-4A33-9BFE-0ECD14349117}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{4F83440A-ADAF-4A33-9BFE-0ECD14349117}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{4F83440A-ADAF-4A33-9BFE-0ECD14349117}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{4F83440A-ADAF-4A33-9BFE-0ECD14349117}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he-IL"/>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1136413" y="435645"/>
            <a:ext cx="6871173" cy="572700"/>
          </a:xfrm>
          <a:prstGeom prst="rect">
            <a:avLst/>
          </a:prstGeom>
        </p:spPr>
        <p:txBody>
          <a:bodyPr spcFirstLastPara="1" wrap="square" lIns="91425" tIns="91425" rIns="91425" bIns="91425" anchor="t" anchorCtr="0">
            <a:noAutofit/>
          </a:bodyPr>
          <a:lstStyle/>
          <a:p>
            <a:r>
              <a:rPr lang="en-US" dirty="0"/>
              <a:t>S</a:t>
            </a:r>
            <a:r>
              <a:rPr lang="en" dirty="0"/>
              <a:t>tage 2: </a:t>
            </a:r>
            <a:r>
              <a:rPr lang="en-US" dirty="0"/>
              <a:t>Adding constraints</a:t>
            </a:r>
            <a:br>
              <a:rPr lang="en-US" dirty="0"/>
            </a:br>
            <a:endParaRPr dirty="0"/>
          </a:p>
        </p:txBody>
      </p:sp>
    </p:spTree>
    <p:extLst>
      <p:ext uri="{BB962C8B-B14F-4D97-AF65-F5344CB8AC3E}">
        <p14:creationId xmlns:p14="http://schemas.microsoft.com/office/powerpoint/2010/main" val="24257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2889</Words>
  <Application>Microsoft Office PowerPoint</Application>
  <PresentationFormat>On-screen Show (16:9)</PresentationFormat>
  <Paragraphs>651</Paragraphs>
  <Slides>97</Slides>
  <Notes>97</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97</vt:i4>
      </vt:variant>
    </vt:vector>
  </HeadingPairs>
  <TitlesOfParts>
    <vt:vector size="119" baseType="lpstr">
      <vt:lpstr>Roboto Medium</vt:lpstr>
      <vt:lpstr>Open Sans SemiBold</vt:lpstr>
      <vt:lpstr>Oswald</vt:lpstr>
      <vt:lpstr>Lato</vt:lpstr>
      <vt:lpstr>Crimson Text</vt:lpstr>
      <vt:lpstr>Vidaloka</vt:lpstr>
      <vt:lpstr>Calibri</vt:lpstr>
      <vt:lpstr>Mako</vt:lpstr>
      <vt:lpstr>Proxima Nova Semibold</vt:lpstr>
      <vt:lpstr>Open Sans</vt:lpstr>
      <vt:lpstr>PT Sans</vt:lpstr>
      <vt:lpstr>Merriweather</vt:lpstr>
      <vt:lpstr>Proxima Nova</vt:lpstr>
      <vt:lpstr>Amatic SC</vt:lpstr>
      <vt:lpstr>Russo One</vt:lpstr>
      <vt:lpstr>Merriweather Light</vt:lpstr>
      <vt:lpstr>Montserrat</vt:lpstr>
      <vt:lpstr>Josefin Sans</vt:lpstr>
      <vt:lpstr>Arial</vt:lpstr>
      <vt:lpstr>Minimalist Business Slides XL by Slidesgo</vt:lpstr>
      <vt:lpstr>Slidesgo Final Pages</vt:lpstr>
      <vt:lpstr>Slidesgo Final Pages</vt:lpstr>
      <vt:lpstr>PowerPoint Presentation</vt:lpstr>
      <vt:lpstr>How many people were at your Passover evening? </vt:lpstr>
      <vt:lpstr>How does it work?</vt:lpstr>
      <vt:lpstr>Stage 1: Detecting the table’s seat layout </vt:lpstr>
      <vt:lpstr>Plates detection</vt:lpstr>
      <vt:lpstr>Detector Results</vt:lpstr>
      <vt:lpstr>Relations between seats</vt:lpstr>
      <vt:lpstr>Stage 2: Adding guest names </vt:lpstr>
      <vt:lpstr>Stage 2: Adding constraints </vt:lpstr>
      <vt:lpstr>Stage 3: using label relaxation </vt:lpstr>
      <vt:lpstr>Stage 4: finding the best arrangement </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Shechter</dc:creator>
  <cp:lastModifiedBy>uri ziv</cp:lastModifiedBy>
  <cp:revision>2</cp:revision>
  <dcterms:modified xsi:type="dcterms:W3CDTF">2024-05-01T21:33:13Z</dcterms:modified>
</cp:coreProperties>
</file>